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1"/>
  </p:notesMasterIdLst>
  <p:sldIdLst>
    <p:sldId id="268" r:id="rId2"/>
    <p:sldId id="271" r:id="rId3"/>
    <p:sldId id="299" r:id="rId4"/>
    <p:sldId id="272" r:id="rId5"/>
    <p:sldId id="300" r:id="rId6"/>
    <p:sldId id="301" r:id="rId7"/>
    <p:sldId id="305" r:id="rId8"/>
    <p:sldId id="304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02" r:id="rId19"/>
    <p:sldId id="30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0FC7461-A8AC-FB49-8069-6547B7E30471}">
          <p14:sldIdLst>
            <p14:sldId id="268"/>
          </p14:sldIdLst>
        </p14:section>
        <p14:section name="Introduction" id="{42D54682-702F-584D-92E7-E64E67A14420}">
          <p14:sldIdLst>
            <p14:sldId id="271"/>
          </p14:sldIdLst>
        </p14:section>
        <p14:section name="Objectives" id="{249B1594-C51C-B346-8C80-76CA909C3AFA}">
          <p14:sldIdLst>
            <p14:sldId id="299"/>
          </p14:sldIdLst>
        </p14:section>
        <p14:section name="Data source" id="{7CF7B7A7-F428-9D4F-820E-F2F49AFAFADA}">
          <p14:sldIdLst>
            <p14:sldId id="272"/>
          </p14:sldIdLst>
        </p14:section>
        <p14:section name="Approach" id="{F0479F0E-BC7A-9C4A-88A9-D62C64345E24}">
          <p14:sldIdLst>
            <p14:sldId id="300"/>
          </p14:sldIdLst>
        </p14:section>
        <p14:section name="Results" id="{56763B43-71C5-4B4F-9C13-78245061A9B9}">
          <p14:sldIdLst>
            <p14:sldId id="301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Limitations/proposed work" id="{FDD7E120-90B8-2A45-9BC5-59179E468F09}">
          <p14:sldIdLst>
            <p14:sldId id="302"/>
          </p14:sldIdLst>
        </p14:section>
        <p14:section name="Acknowledgments" id="{95E8D13D-ECAC-1E4F-9342-2FBEAEEBD054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86491"/>
  </p:normalViewPr>
  <p:slideViewPr>
    <p:cSldViewPr snapToGrid="0" snapToObjects="1">
      <p:cViewPr varScale="1">
        <p:scale>
          <a:sx n="93" d="100"/>
          <a:sy n="93" d="100"/>
        </p:scale>
        <p:origin x="216" y="20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8D85-0481-0547-93DB-BDEFB3AA8506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D1DCC-BA01-8D4E-AD9D-ED8761D2F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EF93-3839-F144-A0EA-AD1511C36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11AD9-3C26-354E-A7BF-045B8BDEB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2AA8A-CBC9-7742-AC6C-64E1C5EF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976" y="6458478"/>
            <a:ext cx="7315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91F69-6049-2B4D-B718-61401B9D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1B65-5565-8044-90CA-EE56E47D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E7B32-63A5-4445-ABD3-4BFDBAC72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39E23-E1A5-BB44-A6A6-B3CE456B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8E09-B640-9D43-8922-9FB5484C8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16945-CA11-884F-8F2D-BCBEA56D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7D348-FEED-ED47-A082-D22FD24D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BAECC-55EB-EF46-BF89-2FA830624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14EF-77A2-F24E-B039-33447E70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C9BFC-63C2-B94D-B932-8D51CF7C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AEEF1-EB15-4946-BDFF-F946A10B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0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509A-5348-524E-BA88-CF90A2CFF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37" y="182880"/>
            <a:ext cx="10515600" cy="92202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AF4A-49FB-174A-A1C1-967F3BCF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10515600" cy="47548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52A02-6794-054F-BEAB-4FEEF2048EFC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002DC30-8D6E-EA45-9C48-36FC20707A8A}"/>
              </a:ext>
            </a:extLst>
          </p:cNvPr>
          <p:cNvSpPr txBox="1">
            <a:spLocks/>
          </p:cNvSpPr>
          <p:nvPr userDrawn="1"/>
        </p:nvSpPr>
        <p:spPr>
          <a:xfrm>
            <a:off x="8991599" y="6481939"/>
            <a:ext cx="1710267" cy="364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1AF03-3B60-7F49-813D-CEEFB9EF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1866" y="6481304"/>
            <a:ext cx="640080" cy="3766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1E1B-9C5C-2149-96B8-BBC5F309F7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9058A6D-15D1-9D40-8AEC-0F7450DDCA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6347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6DADF-C074-6E4B-8F75-A6D60B1E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4F720-5059-9E4B-A411-FCE84E74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96657-8FE5-2C49-B4F8-B692FC94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8570-DF8E-7048-826F-C845EE13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7723-0EE5-8247-91A2-B4E535C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2E90B-8E40-554B-9998-B6307AC74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E6B81-0509-9145-A85A-1597D5AFF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10BDD-9E37-3C4F-9FFC-4F0D1F149B1E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27B3-3386-2D4E-A2BA-42F64F3B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720" y="6492875"/>
            <a:ext cx="6400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992E7B10-2A78-044A-8263-D2FBA228B7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DD513F70-4998-4F46-B08D-47893CFDC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1342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0F96-9060-734D-9DDF-410AB968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4"/>
            <a:ext cx="10515600" cy="132556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ABC7C-8DC9-3047-A503-44AF0A0C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7FFBB-601E-E240-9C7E-C91B3D223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FDC73-154E-E147-8254-8A4575FC6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9C55E-F17C-F245-A16B-8AA8A5CC5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0A942-6BAA-7941-8993-821676B262E9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67A07-8723-1842-83F9-FD1B0C4C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720" y="6492875"/>
            <a:ext cx="6400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7">
            <a:extLst>
              <a:ext uri="{FF2B5EF4-FFF2-40B4-BE49-F238E27FC236}">
                <a16:creationId xmlns:a16="http://schemas.microsoft.com/office/drawing/2014/main" id="{E7191CE3-10EE-0C41-8183-3A023883EE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B6C743EB-1A14-8448-A296-2E0220381F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777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D8B5-033F-4548-A917-0160F239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728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7A4A1-86C3-0447-847C-6F509E226DBE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3F21C-0AEA-014A-8687-CC40B167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720" y="6492875"/>
            <a:ext cx="6400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8704DA68-732F-CE4A-A871-F57CD85B2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D450D70C-1B17-9F40-9C5A-C8E6DC2A2D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6470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99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4306-ECF7-7743-BB8C-372DA489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81BB-A19A-9941-BD5B-7CCF46C37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0B060-DAC2-9940-9C8D-0E4DBEF99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E8ADC-565B-C24C-B337-2040178D65A8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4682E-73FF-2F43-901B-9E7A387D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308" y="6500568"/>
            <a:ext cx="6400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90BB7E92-47BB-834E-A8F6-335B5A4FB0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1E5620BA-8202-B445-952D-1E1F090E2A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6935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2173-9E7B-394E-8176-7BBDA30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4E2474-2D87-454C-8344-4AD53ED0C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D8445-27E3-454A-8207-D153D7693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CD52E-4BCA-F046-B5C5-22C4FD8104C4}"/>
              </a:ext>
            </a:extLst>
          </p:cNvPr>
          <p:cNvSpPr/>
          <p:nvPr userDrawn="1"/>
        </p:nvSpPr>
        <p:spPr>
          <a:xfrm>
            <a:off x="0" y="6481304"/>
            <a:ext cx="12192000" cy="3779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CD37A-FE6F-A74B-8CF7-8EF23002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308" y="6492875"/>
            <a:ext cx="6400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584743F5-1838-B642-8E32-A3A129DFBE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91599" y="6494780"/>
            <a:ext cx="1709738" cy="3651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EDDD443-9BA1-304F-8FE2-648C36F06D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78784"/>
            <a:ext cx="7315200" cy="37921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3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33955-BC96-5F45-82B5-37586050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2657E-FD8C-0C4A-B1F8-242AC6F5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67466-A9EA-A545-AC7E-3CCB80C8B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24081"/>
            <a:ext cx="7315200" cy="433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ucida Sans" panose="020B0602030504020204" pitchFamily="34" charset="77"/>
              </a:defRPr>
            </a:lvl1pPr>
          </a:lstStyle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8740-394A-E44F-B6C9-1FCC18431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424082"/>
            <a:ext cx="685800" cy="433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" panose="020B0602030504020204" pitchFamily="34" charset="7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>
              <a:lumMod val="50000"/>
            </a:schemeClr>
          </a:solidFill>
          <a:latin typeface="Lucida Sans" panose="020B0602030504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C00000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Lucida Sans" panose="020B0602030504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00000"/>
        </a:buClr>
        <a:buSzPct val="11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Lucida Sans" panose="020B0602030504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00000"/>
        </a:buClr>
        <a:buSzPct val="110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Lucida Sans" panose="020B0602030504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00000"/>
        </a:buClr>
        <a:buSzPct val="110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Lucida Sans" panose="020B0602030504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rgbClr val="C00000"/>
        </a:buClr>
        <a:buSzPct val="110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Lucida Sans" panose="020B060203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AA29-ACE7-D84B-8DB5-781CEC4C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8268"/>
            <a:ext cx="10515600" cy="1906822"/>
          </a:xfrm>
        </p:spPr>
        <p:txBody>
          <a:bodyPr anchor="b">
            <a:noAutofit/>
          </a:bodyPr>
          <a:lstStyle/>
          <a:p>
            <a:r>
              <a:rPr lang="en-US" sz="3400" dirty="0"/>
              <a:t>Assessing mortality as an outcome </a:t>
            </a:r>
            <a:br>
              <a:rPr lang="en-US" sz="3400" dirty="0"/>
            </a:br>
            <a:r>
              <a:rPr lang="en-US" sz="3400" dirty="0"/>
              <a:t>in the MIMIC-III Database</a:t>
            </a:r>
            <a:endParaRPr lang="en-US" sz="3400" dirty="0">
              <a:latin typeface="Lucida Sans" panose="020B0602030504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86431-7907-034F-820C-F126ED5A2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32078"/>
            <a:ext cx="10515600" cy="203507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BMIN503 – Final Project Presentation – December 5</a:t>
            </a:r>
            <a:r>
              <a:rPr lang="en-US" b="1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2019 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  <a:p>
            <a:endParaRPr lang="en-US" sz="1400" dirty="0">
              <a:latin typeface="Lucida Sans" panose="020B0602030504020204" pitchFamily="34" charset="77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1" dirty="0">
                <a:latin typeface="Lucida Sans" panose="020B0602030504020204" pitchFamily="34" charset="77"/>
              </a:rPr>
              <a:t>Presented by</a:t>
            </a:r>
            <a:r>
              <a:rPr lang="en-US" sz="1800" dirty="0">
                <a:latin typeface="Lucida Sans" panose="020B0602030504020204" pitchFamily="34" charset="77"/>
              </a:rPr>
              <a:t> 	Silvia P. Canelón, PhD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		</a:t>
            </a:r>
            <a:r>
              <a:rPr lang="en-US" sz="1600" dirty="0"/>
              <a:t>Postdoctoral Researcher</a:t>
            </a:r>
            <a:br>
              <a:rPr lang="en-US" sz="1600" dirty="0"/>
            </a:br>
            <a:r>
              <a:rPr lang="en-US" sz="1600" dirty="0"/>
              <a:t>		Penn Dept. of Biostatistics, Epidemiology &amp; Informatics</a:t>
            </a:r>
            <a:endParaRPr lang="en-US" sz="1800" dirty="0">
              <a:latin typeface="Lucida Sans" panose="020B0602030504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46F7A-AF09-DB4C-B4D4-11CC5668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162" y="5987405"/>
            <a:ext cx="3108960" cy="7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5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Outcomes – Delivery, </a:t>
            </a:r>
            <a:r>
              <a:rPr lang="en-US" dirty="0" err="1"/>
              <a:t>c-section</a:t>
            </a:r>
            <a:r>
              <a:rPr lang="en-US" dirty="0"/>
              <a:t>, mortality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D85672-EE3B-C34B-A376-119C1366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05EEB3-DD33-DA40-91FE-A826505D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09" y="1001587"/>
            <a:ext cx="2590800" cy="651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DELIVERY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EB4960-7603-1D4B-87FE-33B3BAB85104}"/>
              </a:ext>
            </a:extLst>
          </p:cNvPr>
          <p:cNvSpPr txBox="1">
            <a:spLocks/>
          </p:cNvSpPr>
          <p:nvPr/>
        </p:nvSpPr>
        <p:spPr>
          <a:xfrm>
            <a:off x="4324064" y="992940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C-SECTION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ABC2BE-CE6B-6F41-A829-A17594055616}"/>
              </a:ext>
            </a:extLst>
          </p:cNvPr>
          <p:cNvSpPr txBox="1">
            <a:spLocks/>
          </p:cNvSpPr>
          <p:nvPr/>
        </p:nvSpPr>
        <p:spPr>
          <a:xfrm>
            <a:off x="8066919" y="982315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MORTALITY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A570E-506A-6D42-941E-0FDCA7FA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072" y="1923607"/>
            <a:ext cx="3531132" cy="1097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5200E-714F-A843-B6ED-A14FC5DA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7" y="1923607"/>
            <a:ext cx="3405521" cy="1097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F2177-F4F2-0B4B-9D3C-E13E4204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77" y="1923607"/>
            <a:ext cx="3451602" cy="1097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7F76F-B242-0245-9CC7-07B6E9B1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64" y="4562563"/>
            <a:ext cx="4410544" cy="163418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371952-EA7C-724F-9482-7D91FBFC1164}"/>
              </a:ext>
            </a:extLst>
          </p:cNvPr>
          <p:cNvSpPr txBox="1">
            <a:spLocks/>
          </p:cNvSpPr>
          <p:nvPr/>
        </p:nvSpPr>
        <p:spPr>
          <a:xfrm>
            <a:off x="4324064" y="3613891"/>
            <a:ext cx="3093064" cy="94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ADMISSION_TYPE</a:t>
            </a:r>
          </a:p>
        </p:txBody>
      </p:sp>
    </p:spTree>
    <p:extLst>
      <p:ext uri="{BB962C8B-B14F-4D97-AF65-F5344CB8AC3E}">
        <p14:creationId xmlns:p14="http://schemas.microsoft.com/office/powerpoint/2010/main" val="408058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AGE_ADM was positively associated with MORTALITY with p-value &lt;2e-16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DB4C1-5577-4947-8213-E6F1B7FE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2528576"/>
            <a:ext cx="6400800" cy="395020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5A725D-975B-3642-A35C-15EDE7E29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649" y="1346838"/>
            <a:ext cx="5245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MALE was negatively associated with MORTALITY with p-value 0.00226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2E743-D537-374A-9536-5425AEA6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64" y="2407607"/>
            <a:ext cx="6400800" cy="395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E2628-A0DE-284B-B620-8FE47BE9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205" y="1225869"/>
            <a:ext cx="4965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</a:t>
            </a:r>
            <a:r>
              <a:rPr lang="en-US" dirty="0" err="1"/>
              <a:t>signficant</a:t>
            </a:r>
            <a:r>
              <a:rPr lang="en-US" dirty="0"/>
              <a:t> association between any particular ETHNICITY and MORTALITY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A9564-9629-2B40-997E-BC582B3D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37" y="2025004"/>
            <a:ext cx="6400800" cy="3950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88037-3418-3D4D-926A-5710124C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2721757"/>
            <a:ext cx="5257800" cy="25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Significant association between all INSURANCE types and MORTALITY (i.e. having any insurance)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9F85B-5CE9-6A4F-BC5A-D6EC2AC2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5" y="2528576"/>
            <a:ext cx="6400800" cy="3950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630A6-A910-064D-AC95-A37DA46A9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10" y="1142976"/>
            <a:ext cx="4992254" cy="14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LOS_ICU was positively associated with MORTALITY with p-value &lt;2e-16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29D9C-59B1-C24F-9D72-67ED30404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544572"/>
            <a:ext cx="6400800" cy="395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13C94-3104-A841-86BB-93DB5E24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397869"/>
            <a:ext cx="506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3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MORTALITY outcome with </a:t>
            </a:r>
            <a:br>
              <a:rPr lang="en-US" dirty="0"/>
            </a:br>
            <a:r>
              <a:rPr lang="en-US" dirty="0"/>
              <a:t>DELIVERY and CSECTION as predictors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6ABC-D0CF-9D4B-8CA5-ADFD9368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9" y="1481959"/>
            <a:ext cx="5410200" cy="10287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780A94-3C73-3945-B5EE-6507FF9D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959"/>
            <a:ext cx="5230091" cy="4754880"/>
          </a:xfrm>
        </p:spPr>
        <p:txBody>
          <a:bodyPr>
            <a:normAutofit/>
          </a:bodyPr>
          <a:lstStyle/>
          <a:p>
            <a:r>
              <a:rPr lang="en-US" dirty="0"/>
              <a:t>Non-significant positive association between </a:t>
            </a:r>
            <a:br>
              <a:rPr lang="en-US" dirty="0"/>
            </a:br>
            <a:r>
              <a:rPr lang="en-US" dirty="0"/>
              <a:t>NO DELIVERY and MORTALITY</a:t>
            </a:r>
          </a:p>
          <a:p>
            <a:endParaRPr lang="en-US" dirty="0"/>
          </a:p>
          <a:p>
            <a:r>
              <a:rPr lang="en-US" dirty="0"/>
              <a:t>Non-significant positive association between </a:t>
            </a:r>
            <a:br>
              <a:rPr lang="en-US" dirty="0"/>
            </a:br>
            <a:r>
              <a:rPr lang="en-US" dirty="0"/>
              <a:t>NO CSECTION and MORTALITY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6629A-C966-4B4A-8DAC-46EF787D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99" y="4141923"/>
            <a:ext cx="5359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including all categorical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B157-81FE-C14E-9CA7-4CF5A25D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859" y="643890"/>
            <a:ext cx="7861300" cy="5778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1C8D36-04A1-6E40-8DBC-257EF896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" y="643889"/>
            <a:ext cx="3539838" cy="5535237"/>
          </a:xfrm>
        </p:spPr>
        <p:txBody>
          <a:bodyPr>
            <a:normAutofit/>
          </a:bodyPr>
          <a:lstStyle/>
          <a:p>
            <a:r>
              <a:rPr lang="en-US" dirty="0"/>
              <a:t>EMERGENCY and URGENT admissions were significantly associated with MORTALITY</a:t>
            </a:r>
          </a:p>
          <a:p>
            <a:r>
              <a:rPr lang="en-US" dirty="0"/>
              <a:t>All INSURANCE types significantly associated with MORTALITY</a:t>
            </a:r>
          </a:p>
        </p:txBody>
      </p:sp>
    </p:spTree>
    <p:extLst>
      <p:ext uri="{BB962C8B-B14F-4D97-AF65-F5344CB8AC3E}">
        <p14:creationId xmlns:p14="http://schemas.microsoft.com/office/powerpoint/2010/main" val="1255810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Dates in the database have been shifted to protect patient confidentiality</a:t>
            </a:r>
          </a:p>
          <a:p>
            <a:r>
              <a:rPr lang="en-US" dirty="0"/>
              <a:t>Date shifting removed:</a:t>
            </a:r>
          </a:p>
          <a:p>
            <a:pPr lvl="1"/>
            <a:r>
              <a:rPr lang="en-US" dirty="0"/>
              <a:t>Year - The year is randomly distributed between 2100 – 2200</a:t>
            </a:r>
          </a:p>
          <a:p>
            <a:pPr lvl="1"/>
            <a:r>
              <a:rPr lang="en-US" dirty="0"/>
              <a:t>Day of the month - The absolute day of the month is not preserved</a:t>
            </a:r>
          </a:p>
          <a:p>
            <a:pPr lvl="1"/>
            <a:r>
              <a:rPr lang="en-US" dirty="0"/>
              <a:t>Inter-patient information - Two patients in the ICU on 2150-01-01 were not in the ICU at the same time</a:t>
            </a:r>
          </a:p>
          <a:p>
            <a:r>
              <a:rPr lang="en-US" dirty="0"/>
              <a:t>Not all `ICD9_CODES` in the database match to a ICD code</a:t>
            </a:r>
          </a:p>
          <a:p>
            <a:r>
              <a:rPr lang="en-US" dirty="0"/>
              <a:t>Population is mostly older which means fewer pregnancies, so pregnancy-related outcomes are not easily studied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Acknowlegements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Mary Regina Boland</a:t>
            </a:r>
            <a:r>
              <a:rPr lang="en-US" dirty="0"/>
              <a:t>; Assistant Professor of Informatics; Department of Biostatistics, Epidemiology, and Informatics</a:t>
            </a:r>
          </a:p>
          <a:p>
            <a:r>
              <a:rPr lang="en-US" b="1" dirty="0"/>
              <a:t>Ray Bai</a:t>
            </a:r>
            <a:r>
              <a:rPr lang="en-US" dirty="0"/>
              <a:t>; Postdoctoral Researcher; Department of Biostatistics, Epidemiology, and Informatics</a:t>
            </a:r>
          </a:p>
          <a:p>
            <a:r>
              <a:rPr lang="en-US" b="1" dirty="0"/>
              <a:t>Lena Davidson</a:t>
            </a:r>
            <a:r>
              <a:rPr lang="en-US" dirty="0"/>
              <a:t>; Data Analyst; Department of Biostatistics, Epidemiology, and Informatics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4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A76D-58BC-0647-8BC6-59065166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6F23-C6C7-5448-A5D6-A2163AE5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Secondary analysis</a:t>
            </a:r>
            <a:r>
              <a:rPr lang="en-US" b="1" dirty="0"/>
              <a:t> </a:t>
            </a:r>
            <a:r>
              <a:rPr lang="en-US" dirty="0"/>
              <a:t>of</a:t>
            </a:r>
            <a:r>
              <a:rPr lang="en-US" b="1" dirty="0"/>
              <a:t> Electronic Health Records </a:t>
            </a:r>
            <a:r>
              <a:rPr lang="en-US" dirty="0"/>
              <a:t>(EHR) can provide additional information about patients that are often under-represented in clinical studies, such as pregnant patients</a:t>
            </a:r>
          </a:p>
          <a:p>
            <a:r>
              <a:rPr lang="en-US" dirty="0"/>
              <a:t>The U.S. has the worst rate of maternal deaths among developed nations, highlighting a critical area requiring additional research</a:t>
            </a:r>
          </a:p>
          <a:p>
            <a:r>
              <a:rPr lang="en-US" dirty="0"/>
              <a:t>Pregnant patients could die or suffer other adverse outcomes during their care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D9C5B-99B9-0041-913C-8D81B549EE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CA12E-34C5-C24F-A440-E60F929D9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2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A76D-58BC-0647-8BC6-59065166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6F23-C6C7-5448-A5D6-A2163AE5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Utilize a database containing medical records </a:t>
            </a:r>
            <a:r>
              <a:rPr lang="en-US" dirty="0"/>
              <a:t>from </a:t>
            </a:r>
            <a:br>
              <a:rPr lang="en-US" dirty="0"/>
            </a:br>
            <a:r>
              <a:rPr lang="en-US" dirty="0"/>
              <a:t>intensive care units of a large medical center</a:t>
            </a:r>
          </a:p>
          <a:p>
            <a:pPr lvl="1"/>
            <a:r>
              <a:rPr lang="en-US" dirty="0"/>
              <a:t>Describe characteristics of the patient population </a:t>
            </a:r>
          </a:p>
          <a:p>
            <a:pPr lvl="1"/>
            <a:r>
              <a:rPr lang="en-US" dirty="0"/>
              <a:t>Study mortality as an outcome with a variety of patient care predictors</a:t>
            </a:r>
          </a:p>
          <a:p>
            <a:endParaRPr lang="en-US" dirty="0"/>
          </a:p>
          <a:p>
            <a:r>
              <a:rPr lang="en-US" dirty="0"/>
              <a:t>Assess suitability of the MIMIC-III database to study </a:t>
            </a:r>
            <a:br>
              <a:rPr lang="en-US" dirty="0"/>
            </a:br>
            <a:r>
              <a:rPr lang="en-US" b="1" dirty="0"/>
              <a:t>pregnancy-related outcomes </a:t>
            </a:r>
            <a:r>
              <a:rPr lang="en-US" dirty="0"/>
              <a:t>(i.e. cesarean section), </a:t>
            </a:r>
            <a:br>
              <a:rPr lang="en-US" dirty="0"/>
            </a:br>
            <a:r>
              <a:rPr lang="en-US" dirty="0"/>
              <a:t>particularly as relating to </a:t>
            </a:r>
            <a:r>
              <a:rPr lang="en-US" b="1" dirty="0"/>
              <a:t>mortality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D9C5B-99B9-0041-913C-8D81B549EE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CA12E-34C5-C24F-A440-E60F929D9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5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 MIMIC-III Critical Care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</a:t>
            </a:r>
            <a:r>
              <a:rPr lang="en-US" dirty="0"/>
              <a:t>edical </a:t>
            </a:r>
            <a:r>
              <a:rPr lang="en-US" b="1" dirty="0"/>
              <a:t>I</a:t>
            </a:r>
            <a:r>
              <a:rPr lang="en-US" dirty="0"/>
              <a:t>nformation </a:t>
            </a:r>
            <a:r>
              <a:rPr lang="en-US" b="1" dirty="0"/>
              <a:t>M</a:t>
            </a:r>
            <a:r>
              <a:rPr lang="en-US" dirty="0"/>
              <a:t>art for</a:t>
            </a:r>
            <a:r>
              <a:rPr lang="en-US" b="1" dirty="0"/>
              <a:t> I</a:t>
            </a:r>
            <a:r>
              <a:rPr lang="en-US" dirty="0"/>
              <a:t>ntensive </a:t>
            </a:r>
            <a:r>
              <a:rPr lang="en-US" b="1" dirty="0"/>
              <a:t>C</a:t>
            </a:r>
            <a:r>
              <a:rPr lang="en-US" dirty="0"/>
              <a:t>are III</a:t>
            </a:r>
          </a:p>
          <a:p>
            <a:r>
              <a:rPr lang="en-US" dirty="0"/>
              <a:t>Freely-available database with </a:t>
            </a:r>
            <a:r>
              <a:rPr lang="en-US" b="1" dirty="0"/>
              <a:t>de-identified</a:t>
            </a:r>
            <a:r>
              <a:rPr lang="en-US" dirty="0"/>
              <a:t> health-related data</a:t>
            </a:r>
          </a:p>
          <a:p>
            <a:r>
              <a:rPr lang="en-US" b="1" dirty="0"/>
              <a:t>Beth Israel Deaconess Medical Center </a:t>
            </a:r>
            <a:r>
              <a:rPr lang="en-US" dirty="0"/>
              <a:t>in Boston, Massachusetts</a:t>
            </a:r>
          </a:p>
          <a:p>
            <a:r>
              <a:rPr lang="en-US" b="1" dirty="0"/>
              <a:t>40,000+ patients </a:t>
            </a:r>
            <a:r>
              <a:rPr lang="en-US" dirty="0"/>
              <a:t>admitted to intensive care 2001-2012</a:t>
            </a:r>
          </a:p>
          <a:p>
            <a:r>
              <a:rPr lang="en-US" dirty="0"/>
              <a:t>Includes demographics, vital sign measurements, laboratory test results, procedures, medications, caregiver notes, imaging reports, and mortality (both in and out of hospital) </a:t>
            </a:r>
            <a:r>
              <a:rPr lang="en-US" b="1" dirty="0"/>
              <a:t>across 26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1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Tidy the data!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Formatting/recoding variables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Joining data from multiple tables: admission records + patient information + diagnosis/procedure records + ICD code definitions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Identifying delivery and </a:t>
            </a:r>
            <a:r>
              <a:rPr lang="en-US" dirty="0" err="1"/>
              <a:t>c-section</a:t>
            </a:r>
            <a:r>
              <a:rPr lang="en-US" dirty="0"/>
              <a:t> records using ICD9 billing codes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Describing the patient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logistic regression to study mortality as an outcome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8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General record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1959"/>
            <a:ext cx="9863137" cy="4754880"/>
          </a:xfrm>
        </p:spPr>
        <p:txBody>
          <a:bodyPr>
            <a:normAutofit/>
          </a:bodyPr>
          <a:lstStyle/>
          <a:p>
            <a:r>
              <a:rPr lang="en-US" dirty="0"/>
              <a:t>Admission records: 58976</a:t>
            </a:r>
          </a:p>
          <a:p>
            <a:pPr lvl="1"/>
            <a:r>
              <a:rPr lang="en-US" dirty="0"/>
              <a:t>Adult records: 54362</a:t>
            </a:r>
          </a:p>
          <a:p>
            <a:r>
              <a:rPr lang="en-US" dirty="0"/>
              <a:t>Patients: 46520</a:t>
            </a:r>
          </a:p>
          <a:p>
            <a:pPr lvl="1"/>
            <a:r>
              <a:rPr lang="en-US" dirty="0"/>
              <a:t>Adult patients: 38552</a:t>
            </a:r>
          </a:p>
          <a:p>
            <a:r>
              <a:rPr lang="en-US" dirty="0"/>
              <a:t>Diagnosis records: 651047</a:t>
            </a:r>
          </a:p>
          <a:p>
            <a:r>
              <a:rPr lang="en-US" dirty="0"/>
              <a:t>Procedure records: 240095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2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Patient demographics – 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2D83-2CE4-1A49-A668-B35B9F9C2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3276600" cy="4754880"/>
          </a:xfrm>
        </p:spPr>
        <p:txBody>
          <a:bodyPr>
            <a:normAutofit/>
          </a:bodyPr>
          <a:lstStyle/>
          <a:p>
            <a:r>
              <a:rPr lang="en-US" dirty="0"/>
              <a:t>Average age at time of </a:t>
            </a:r>
            <a:r>
              <a:rPr lang="en-US" b="1" dirty="0"/>
              <a:t>admission</a:t>
            </a:r>
            <a:r>
              <a:rPr lang="en-US" dirty="0"/>
              <a:t>: 64.02 ± 16.99 years</a:t>
            </a:r>
          </a:p>
          <a:p>
            <a:r>
              <a:rPr lang="en-US" dirty="0"/>
              <a:t>Average age at time of </a:t>
            </a:r>
            <a:r>
              <a:rPr lang="en-US" b="1" dirty="0"/>
              <a:t>death</a:t>
            </a:r>
            <a:r>
              <a:rPr lang="en-US" dirty="0"/>
              <a:t>: 70.13 ± 14.87 years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D3BE-F909-4040-A36D-92F3D95CC4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31A35-76EA-B541-A180-69EED74E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58383"/>
            <a:ext cx="8229600" cy="50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Demographics – Sex/Gender, ethnicity, and insurance type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D85672-EE3B-C34B-A376-119C1366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EE9D2-3E56-B747-833B-049F0DF8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681613"/>
            <a:ext cx="3949700" cy="4775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58C193-1B42-1F49-AA2E-8E6EB203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5249"/>
            <a:ext cx="2590800" cy="8636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05EEB3-DD33-DA40-91FE-A826505D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611"/>
            <a:ext cx="2590800" cy="651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GENDER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D688AC-0A19-DB40-A345-07209146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1652712"/>
            <a:ext cx="2844800" cy="17653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EB4960-7603-1D4B-87FE-33B3BAB85104}"/>
              </a:ext>
            </a:extLst>
          </p:cNvPr>
          <p:cNvSpPr txBox="1">
            <a:spLocks/>
          </p:cNvSpPr>
          <p:nvPr/>
        </p:nvSpPr>
        <p:spPr>
          <a:xfrm>
            <a:off x="4057650" y="1005966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ETHNICITY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ABC2BE-CE6B-6F41-A829-A17594055616}"/>
              </a:ext>
            </a:extLst>
          </p:cNvPr>
          <p:cNvSpPr txBox="1">
            <a:spLocks/>
          </p:cNvSpPr>
          <p:nvPr/>
        </p:nvSpPr>
        <p:spPr>
          <a:xfrm>
            <a:off x="8551068" y="1005965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261831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8A6B-92F9-AA49-B861-E5212CC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Results: Outcomes – Delivery, </a:t>
            </a:r>
            <a:r>
              <a:rPr lang="en-US" dirty="0" err="1"/>
              <a:t>c-section</a:t>
            </a:r>
            <a:r>
              <a:rPr lang="en-US" dirty="0"/>
              <a:t>, mortality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7EF73-F0AE-0142-88BD-886B972E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D85672-EE3B-C34B-A376-119C1366F3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05EEB3-DD33-DA40-91FE-A826505D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09" y="1001587"/>
            <a:ext cx="2590800" cy="651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DELIVERY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EB4960-7603-1D4B-87FE-33B3BAB85104}"/>
              </a:ext>
            </a:extLst>
          </p:cNvPr>
          <p:cNvSpPr txBox="1">
            <a:spLocks/>
          </p:cNvSpPr>
          <p:nvPr/>
        </p:nvSpPr>
        <p:spPr>
          <a:xfrm>
            <a:off x="4324064" y="992940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C-SECTION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ABC2BE-CE6B-6F41-A829-A17594055616}"/>
              </a:ext>
            </a:extLst>
          </p:cNvPr>
          <p:cNvSpPr txBox="1">
            <a:spLocks/>
          </p:cNvSpPr>
          <p:nvPr/>
        </p:nvSpPr>
        <p:spPr>
          <a:xfrm>
            <a:off x="8066919" y="982315"/>
            <a:ext cx="2590800" cy="651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MORTALITY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A570E-506A-6D42-941E-0FDCA7FA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072" y="1923607"/>
            <a:ext cx="3531132" cy="1097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5200E-714F-A843-B6ED-A14FC5DA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7" y="1923607"/>
            <a:ext cx="3405521" cy="1097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F2177-F4F2-0B4B-9D3C-E13E4204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77" y="1923607"/>
            <a:ext cx="3451602" cy="1097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7F76F-B242-0245-9CC7-07B6E9B1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64" y="4562563"/>
            <a:ext cx="4410544" cy="163418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371952-EA7C-724F-9482-7D91FBFC1164}"/>
              </a:ext>
            </a:extLst>
          </p:cNvPr>
          <p:cNvSpPr txBox="1">
            <a:spLocks/>
          </p:cNvSpPr>
          <p:nvPr/>
        </p:nvSpPr>
        <p:spPr>
          <a:xfrm>
            <a:off x="4324064" y="3613891"/>
            <a:ext cx="3093064" cy="94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ADMISSION_TYPE</a:t>
            </a:r>
          </a:p>
        </p:txBody>
      </p:sp>
    </p:spTree>
    <p:extLst>
      <p:ext uri="{BB962C8B-B14F-4D97-AF65-F5344CB8AC3E}">
        <p14:creationId xmlns:p14="http://schemas.microsoft.com/office/powerpoint/2010/main" val="46585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ivery dates alg-validation" id="{90143BA8-F1AA-B249-AB90-C2BD6200036D}" vid="{91516D24-C59A-4344-BA52-6E223A8F93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</TotalTime>
  <Words>538</Words>
  <Application>Microsoft Macintosh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Lucida Sans</vt:lpstr>
      <vt:lpstr>Office Theme</vt:lpstr>
      <vt:lpstr>Assessing mortality as an outcome  in the MIMIC-III Database</vt:lpstr>
      <vt:lpstr>Background</vt:lpstr>
      <vt:lpstr>Objectives</vt:lpstr>
      <vt:lpstr>Data Source: MIMIC-III Critical Care Database</vt:lpstr>
      <vt:lpstr>Approach</vt:lpstr>
      <vt:lpstr>Results: General record information</vt:lpstr>
      <vt:lpstr>Results: Patient demographics – Age </vt:lpstr>
      <vt:lpstr>Results: Demographics – Sex/Gender, ethnicity, and insurance type</vt:lpstr>
      <vt:lpstr>Results: Outcomes – Delivery, c-section, mortality</vt:lpstr>
      <vt:lpstr>Results: Outcomes – Delivery, c-section, mortality</vt:lpstr>
      <vt:lpstr>AGE_ADM was positively associated with MORTALITY with p-value &lt;2e-16</vt:lpstr>
      <vt:lpstr>GENDER MALE was negatively associated with MORTALITY with p-value 0.00226</vt:lpstr>
      <vt:lpstr>No signficant association between any particular ETHNICITY and MORTALITY</vt:lpstr>
      <vt:lpstr>Significant association between all INSURANCE types and MORTALITY (i.e. having any insurance)</vt:lpstr>
      <vt:lpstr>LOS_ICU was positively associated with MORTALITY with p-value &lt;2e-16</vt:lpstr>
      <vt:lpstr>MORTALITY outcome with  DELIVERY and CSECTION as predictors</vt:lpstr>
      <vt:lpstr>Logistic regression including all categorical variables</vt:lpstr>
      <vt:lpstr>Limitations</vt:lpstr>
      <vt:lpstr>Acknowlegements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Silvia Canelon</dc:creator>
  <cp:lastModifiedBy>Microsoft Office User</cp:lastModifiedBy>
  <cp:revision>101</cp:revision>
  <cp:lastPrinted>2019-10-04T16:16:27Z</cp:lastPrinted>
  <dcterms:created xsi:type="dcterms:W3CDTF">2019-07-30T20:31:08Z</dcterms:created>
  <dcterms:modified xsi:type="dcterms:W3CDTF">2019-12-05T18:28:58Z</dcterms:modified>
</cp:coreProperties>
</file>